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84" r:id="rId4"/>
    <p:sldId id="285" r:id="rId5"/>
    <p:sldId id="263" r:id="rId6"/>
    <p:sldId id="262" r:id="rId7"/>
    <p:sldId id="265" r:id="rId8"/>
    <p:sldId id="266" r:id="rId9"/>
    <p:sldId id="267" r:id="rId10"/>
    <p:sldId id="268" r:id="rId11"/>
    <p:sldId id="271" r:id="rId12"/>
    <p:sldId id="270" r:id="rId13"/>
    <p:sldId id="269" r:id="rId14"/>
    <p:sldId id="272" r:id="rId15"/>
    <p:sldId id="273" r:id="rId16"/>
    <p:sldId id="275" r:id="rId17"/>
    <p:sldId id="287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9" r:id="rId26"/>
    <p:sldId id="283" r:id="rId27"/>
    <p:sldId id="288" r:id="rId28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5"/>
    <p:restoredTop sz="94969"/>
  </p:normalViewPr>
  <p:slideViewPr>
    <p:cSldViewPr snapToGrid="0">
      <p:cViewPr varScale="1">
        <p:scale>
          <a:sx n="100" d="100"/>
          <a:sy n="100" d="100"/>
        </p:scale>
        <p:origin x="30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7F51A-C584-C24F-9A3F-B7D7D719EBC1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ACF05-BF4B-544B-942F-CE196DC134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146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(Consider different personality types, e.g. introverts/extroverts, neurodiversity, Myers Briggs)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ACF05-BF4B-544B-942F-CE196DC134B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053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CFA76-E20C-CB7B-3D2F-81811CFA4F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48D3E5-70C5-CCCB-F5E0-897857276B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46EB4-5C29-CF2D-A770-3E350EC6C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aegu" pitchFamily="2" charset="0"/>
                <a:ea typeface="Gaegu" pitchFamily="2" charset="0"/>
              </a:defRPr>
            </a:lvl1pPr>
          </a:lstStyle>
          <a:p>
            <a:fld id="{45DBD32E-2C8D-1741-BF41-1BE0B3A92FE9}" type="datetimeFigureOut">
              <a:rPr lang="en-US" smtClean="0"/>
              <a:pPr/>
              <a:t>2/2/24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FDF5F-75F0-F7FE-EA6F-143A243F0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 b="1" i="0">
                <a:latin typeface="Gaegu" pitchFamily="2" charset="0"/>
                <a:ea typeface="Gaegu" pitchFamily="2" charset="0"/>
              </a:defRPr>
            </a:lvl1pPr>
          </a:lstStyle>
          <a:p>
            <a:r>
              <a:rPr lang="en-US"/>
              <a:t>PETALS @ DevOps Notts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329A8-F9FE-3C18-77E9-6F5D39EB9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Gaegu" pitchFamily="2" charset="0"/>
                <a:ea typeface="Gaegu" pitchFamily="2" charset="0"/>
              </a:defRPr>
            </a:lvl1pPr>
          </a:lstStyle>
          <a:p>
            <a:fld id="{E9042483-0822-CC4E-A208-9020988D88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362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9AFD1-8E14-E3FC-223B-36A0740EA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DF1C9D-9FE1-DD4C-6987-496062F521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B1CFE-4DBA-4665-9B7C-170528D5B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BD32E-2C8D-1741-BF41-1BE0B3A92FE9}" type="datetimeFigureOut">
              <a:rPr lang="en-US" smtClean="0"/>
              <a:t>2/2/24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97CC5-A64D-0885-32C0-D92812B48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35A15-1919-7AF4-764B-06D4C47EB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2483-0822-CC4E-A208-9020988D8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1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06B869-5F1E-DFEB-C919-A5FFCA5A73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AA10D0-21B6-E860-995E-EA2E692ED7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DEA7FC-0036-0DB1-2B0A-D96DC1C67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BD32E-2C8D-1741-BF41-1BE0B3A92FE9}" type="datetimeFigureOut">
              <a:rPr lang="en-US" smtClean="0"/>
              <a:t>2/2/24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F09E2-FE58-F8FB-00E3-897A52965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B9D7D-C189-725C-0323-78A818ACE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2483-0822-CC4E-A208-9020988D8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1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FCA77-055C-B5EE-9C54-89A0F6DBC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82764-A70D-6915-819D-9029D888C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F5006-6A28-8581-48C7-55765F893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BD32E-2C8D-1741-BF41-1BE0B3A92FE9}" type="datetimeFigureOut">
              <a:rPr lang="en-US" smtClean="0"/>
              <a:t>2/2/24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10757-0409-816D-21A7-AC1F49A4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2945C-8832-997D-D416-336F32C51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2483-0822-CC4E-A208-9020988D8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11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F3CE4-1D22-ECB0-F3B0-049D6458D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CF3CF5-B854-4044-EF4B-B3EEBDB5B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F3D1E-6972-7E35-1748-5711E077D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BD32E-2C8D-1741-BF41-1BE0B3A92FE9}" type="datetimeFigureOut">
              <a:rPr lang="en-US" smtClean="0"/>
              <a:t>2/2/24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011FA-9209-DA80-EF2B-1F4C2343B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64C03-B942-E862-E915-FE16C689F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2483-0822-CC4E-A208-9020988D8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78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F1C49-27B1-1C17-9362-328BA2964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99CDC-5B0F-1C9A-FE3C-641F724E78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C73F86-7AEB-4C6F-A345-3A5123A4E4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18272-CCD9-0208-2A23-F5B302B6C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BD32E-2C8D-1741-BF41-1BE0B3A92FE9}" type="datetimeFigureOut">
              <a:rPr lang="en-US" smtClean="0"/>
              <a:t>2/2/24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D5A544-DDD7-7A2C-B2E1-2B2696C09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0399BD-E956-C594-F96F-323029664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2483-0822-CC4E-A208-9020988D8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182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AC5B2-7BE3-79BB-1E54-83E40848D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91D2C4-7E08-92FA-B67B-1CE650733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AD84A-ACD6-7264-96B2-1942FFE42E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D8BD59-AF5F-0082-9121-3B31AA1999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9F7764-11D7-2B98-CA87-9863BA6300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E42B17-40B6-EF72-EC03-15A49F3FA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BD32E-2C8D-1741-BF41-1BE0B3A92FE9}" type="datetimeFigureOut">
              <a:rPr lang="en-US" smtClean="0"/>
              <a:t>2/2/24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D5417E-3AD8-295F-303D-4886392AE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2F8814-5523-5A4C-1E0E-3B35F876A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2483-0822-CC4E-A208-9020988D8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14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1BF98-FC56-E3F5-E6D1-E9A8DBDC2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8899"/>
            <a:ext cx="10515600" cy="3260202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2938CE-DB4C-C4D1-FCC8-DB517B6C4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BD32E-2C8D-1741-BF41-1BE0B3A92FE9}" type="datetimeFigureOut">
              <a:rPr lang="en-US" smtClean="0"/>
              <a:t>2/2/24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50F1F0-51D7-F111-17B2-8A2B6E3F9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C308B7-FD99-C229-98AD-E40F15892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2483-0822-CC4E-A208-9020988D8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33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6C3076-3B94-B1E9-8FC8-03A23EC80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BD32E-2C8D-1741-BF41-1BE0B3A92FE9}" type="datetimeFigureOut">
              <a:rPr lang="en-US" smtClean="0"/>
              <a:t>2/2/24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65D8F8-205E-7D94-BD2C-C8D7D1CA1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8DD73-8BF3-2F18-3AF8-D376CC0E4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2483-0822-CC4E-A208-9020988D8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03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12526-DA8D-8D0E-B81B-63C5684B7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EF618-6868-97D9-F658-0FB110BB7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F64461-9EA5-F469-BC1E-21C6525E8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F985FF-DE83-3DA4-397B-372BD308D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BD32E-2C8D-1741-BF41-1BE0B3A92FE9}" type="datetimeFigureOut">
              <a:rPr lang="en-US" smtClean="0"/>
              <a:t>2/2/24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7FC7C5-7618-7CCF-6FEE-DDB910063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A7E5AD-3C4E-B8E0-04CA-A4F951488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2483-0822-CC4E-A208-9020988D8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10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5B2B8-2717-9B7D-6E14-317124334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A1CF84-DBC3-3347-3AD1-C75EE3FBFA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DC4FF3-F50C-37D4-9085-5D3E3B926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F63F95-EED6-8210-DF5E-4029D3FFC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BD32E-2C8D-1741-BF41-1BE0B3A92FE9}" type="datetimeFigureOut">
              <a:rPr lang="en-US" smtClean="0"/>
              <a:t>2/2/24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AF33A0-564C-1367-6E6E-5F8DA9B11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DA680-CAA1-BE91-4F42-4B1E43AE9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2483-0822-CC4E-A208-9020988D8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74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A4F27D-6AD8-5281-A904-212914D3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9D544-572F-70EA-53C2-113BC68157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B816D-96A4-FC29-EBDE-A1B0C3E40E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 i="0">
                <a:solidFill>
                  <a:schemeClr val="tx1">
                    <a:tint val="75000"/>
                  </a:schemeClr>
                </a:solidFill>
                <a:latin typeface="Gaegu" pitchFamily="2" charset="0"/>
                <a:ea typeface="Gaegu" pitchFamily="2" charset="0"/>
              </a:defRPr>
            </a:lvl1pPr>
          </a:lstStyle>
          <a:p>
            <a:fld id="{45DBD32E-2C8D-1741-BF41-1BE0B3A92FE9}" type="datetimeFigureOut">
              <a:rPr lang="en-US" smtClean="0"/>
              <a:pPr/>
              <a:t>2/2/24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2B698-75AD-A496-433A-C54391CD2F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i="0">
                <a:solidFill>
                  <a:schemeClr val="tx1">
                    <a:tint val="75000"/>
                  </a:schemeClr>
                </a:solidFill>
                <a:latin typeface="Gaegu" pitchFamily="2" charset="0"/>
                <a:ea typeface="Gaegu" pitchFamily="2" charset="0"/>
              </a:defRPr>
            </a:lvl1pPr>
          </a:lstStyle>
          <a:p>
            <a:r>
              <a:rPr lang="en-US" dirty="0"/>
              <a:t>PETALS @ DevOps Notts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5C951-C9A8-4839-607B-B93A3A6973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 i="0">
                <a:solidFill>
                  <a:schemeClr val="tx1">
                    <a:tint val="75000"/>
                  </a:schemeClr>
                </a:solidFill>
                <a:latin typeface="Gaegu" pitchFamily="2" charset="0"/>
                <a:ea typeface="Gaegu" pitchFamily="2" charset="0"/>
              </a:defRPr>
            </a:lvl1pPr>
          </a:lstStyle>
          <a:p>
            <a:fld id="{E9042483-0822-CC4E-A208-9020988D88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4031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aegu" pitchFamily="2" charset="0"/>
          <a:ea typeface="Gaegu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ndale Mono" panose="020B0509000000000004" pitchFamily="49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ndale Mono" panose="020B0509000000000004" pitchFamily="49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ndale Mono" panose="020B0509000000000004" pitchFamily="49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ndale Mono" panose="020B0509000000000004" pitchFamily="49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ndale Mono" panose="020B0509000000000004" pitchFamily="49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ra.dev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15.png"/><Relationship Id="rId4" Type="http://schemas.openxmlformats.org/officeDocument/2006/relationships/hyperlink" Target="https://petals.team/newsletter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petals.team/toolkits" TargetMode="External"/><Relationship Id="rId2" Type="http://schemas.openxmlformats.org/officeDocument/2006/relationships/hyperlink" Target="https://petals.team/newslette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etals.team/slack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ngineering.atspotify.com/2014/09/squad-health-check-model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D45EE4-C4F0-4F72-B1C6-39F596D13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7">
            <a:extLst>
              <a:ext uri="{FF2B5EF4-FFF2-40B4-BE49-F238E27FC236}">
                <a16:creationId xmlns:a16="http://schemas.microsoft.com/office/drawing/2014/main" id="{8C459BAD-4279-4A9D-B0C5-662C5F5ED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3203463" y="-2060461"/>
            <a:ext cx="5649003" cy="10651671"/>
          </a:xfrm>
          <a:custGeom>
            <a:avLst/>
            <a:gdLst>
              <a:gd name="connsiteX0" fmla="*/ 0 w 5649003"/>
              <a:gd name="connsiteY0" fmla="*/ 5325836 h 10651671"/>
              <a:gd name="connsiteX1" fmla="*/ 2824502 w 5649003"/>
              <a:gd name="connsiteY1" fmla="*/ 0 h 10651671"/>
              <a:gd name="connsiteX2" fmla="*/ 5649004 w 5649003"/>
              <a:gd name="connsiteY2" fmla="*/ 5325836 h 10651671"/>
              <a:gd name="connsiteX3" fmla="*/ 2824502 w 5649003"/>
              <a:gd name="connsiteY3" fmla="*/ 10651672 h 10651671"/>
              <a:gd name="connsiteX4" fmla="*/ 0 w 5649003"/>
              <a:gd name="connsiteY4" fmla="*/ 5325836 h 1065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9003" h="10651671" fill="none" extrusionOk="0">
                <a:moveTo>
                  <a:pt x="0" y="5325836"/>
                </a:moveTo>
                <a:cubicBezTo>
                  <a:pt x="186946" y="2320485"/>
                  <a:pt x="1438121" y="-52385"/>
                  <a:pt x="2824502" y="0"/>
                </a:cubicBezTo>
                <a:cubicBezTo>
                  <a:pt x="4703838" y="-43168"/>
                  <a:pt x="5583840" y="2369660"/>
                  <a:pt x="5649004" y="5325836"/>
                </a:cubicBezTo>
                <a:cubicBezTo>
                  <a:pt x="5518761" y="8289338"/>
                  <a:pt x="4285196" y="10894014"/>
                  <a:pt x="2824502" y="10651672"/>
                </a:cubicBezTo>
                <a:cubicBezTo>
                  <a:pt x="1536945" y="11016699"/>
                  <a:pt x="142947" y="8418643"/>
                  <a:pt x="0" y="5325836"/>
                </a:cubicBezTo>
                <a:close/>
              </a:path>
              <a:path w="5649003" h="10651671" stroke="0" extrusionOk="0">
                <a:moveTo>
                  <a:pt x="0" y="5325836"/>
                </a:moveTo>
                <a:cubicBezTo>
                  <a:pt x="-54350" y="2332108"/>
                  <a:pt x="1351726" y="167869"/>
                  <a:pt x="2824502" y="0"/>
                </a:cubicBezTo>
                <a:cubicBezTo>
                  <a:pt x="4182679" y="-143942"/>
                  <a:pt x="5672665" y="2549517"/>
                  <a:pt x="5649004" y="5325836"/>
                </a:cubicBezTo>
                <a:cubicBezTo>
                  <a:pt x="5518596" y="8280244"/>
                  <a:pt x="4081190" y="10622204"/>
                  <a:pt x="2824502" y="10651672"/>
                </a:cubicBezTo>
                <a:cubicBezTo>
                  <a:pt x="1216708" y="10537144"/>
                  <a:pt x="-100850" y="8264979"/>
                  <a:pt x="0" y="5325836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63743190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D853DD-505D-8274-30DE-D84872B6DD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6544" y="1911096"/>
            <a:ext cx="8055864" cy="2076651"/>
          </a:xfrm>
        </p:spPr>
        <p:txBody>
          <a:bodyPr anchor="b">
            <a:normAutofit fontScale="90000"/>
          </a:bodyPr>
          <a:lstStyle/>
          <a:p>
            <a:r>
              <a:rPr lang="en-US" sz="6100" b="1" dirty="0">
                <a:solidFill>
                  <a:srgbClr val="FFFFFF"/>
                </a:solidFill>
                <a:latin typeface="Gaegu" pitchFamily="2" charset="0"/>
                <a:ea typeface="Gaegu" pitchFamily="2" charset="0"/>
              </a:rPr>
              <a:t>🌱</a:t>
            </a:r>
            <a:br>
              <a:rPr lang="en-US" sz="6100" b="1" dirty="0">
                <a:solidFill>
                  <a:srgbClr val="FFFFFF"/>
                </a:solidFill>
                <a:latin typeface="Gaegu" pitchFamily="2" charset="0"/>
                <a:ea typeface="Gaegu" pitchFamily="2" charset="0"/>
              </a:rPr>
            </a:br>
            <a:r>
              <a:rPr lang="en-US" sz="6100" b="1" dirty="0">
                <a:solidFill>
                  <a:srgbClr val="FFFFFF"/>
                </a:solidFill>
                <a:latin typeface="Gaegu" pitchFamily="2" charset="0"/>
                <a:ea typeface="Gaegu" pitchFamily="2" charset="0"/>
              </a:rPr>
              <a:t>How you can grow team culture with PETALS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675664-CCA7-3815-7D56-1F19E7EB7E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7832" y="4353507"/>
            <a:ext cx="5733288" cy="932688"/>
          </a:xfrm>
        </p:spPr>
        <p:txBody>
          <a:bodyPr>
            <a:normAutofit/>
          </a:bodyPr>
          <a:lstStyle/>
          <a:p>
            <a:r>
              <a:rPr lang="en-US" sz="1300" dirty="0">
                <a:solidFill>
                  <a:srgbClr val="FFFFFF"/>
                </a:solidFill>
                <a:latin typeface="Andale Mono" panose="020B0509000000000004" pitchFamily="49" charset="0"/>
              </a:rPr>
              <a:t>Si Jobling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0953BC39-9D68-40BE-BF3C-5C4EB782A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73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33"/>
    </mc:Choice>
    <mc:Fallback>
      <p:transition spd="slow" advTm="863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83219-A94A-9010-3306-B8860B997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DORA</a:t>
            </a:r>
          </a:p>
        </p:txBody>
      </p:sp>
      <p:pic>
        <p:nvPicPr>
          <p:cNvPr id="6" name="Content Placeholder 5" descr="A screenshot of a calendar&#10;&#10;Description automatically generated">
            <a:extLst>
              <a:ext uri="{FF2B5EF4-FFF2-40B4-BE49-F238E27FC236}">
                <a16:creationId xmlns:a16="http://schemas.microsoft.com/office/drawing/2014/main" id="{E56A9DF1-55A9-892F-3527-6A5C9BD15AF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67596" y="1825625"/>
            <a:ext cx="4922808" cy="435133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C628EB-F80E-5306-8D4B-EC07FDBB715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Google Cloud DevOps Research &amp; Assessment </a:t>
            </a:r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https://dora.dev/</a:t>
            </a:r>
            <a:r>
              <a:rPr lang="en-US" dirty="0">
                <a:solidFill>
                  <a:schemeClr val="bg1"/>
                </a:solidFill>
              </a:rPr>
              <a:t> (circa 2020)</a:t>
            </a:r>
          </a:p>
          <a:p>
            <a:r>
              <a:rPr lang="en-US" dirty="0">
                <a:solidFill>
                  <a:schemeClr val="bg1"/>
                </a:solidFill>
              </a:rPr>
              <a:t>4️⃣ Four key metrics to measure </a:t>
            </a:r>
            <a:r>
              <a:rPr lang="en-US" dirty="0" err="1">
                <a:solidFill>
                  <a:schemeClr val="bg1"/>
                </a:solidFill>
              </a:rPr>
              <a:t>devops</a:t>
            </a:r>
            <a:r>
              <a:rPr lang="en-US" dirty="0">
                <a:solidFill>
                  <a:schemeClr val="bg1"/>
                </a:solidFill>
              </a:rPr>
              <a:t> performance</a:t>
            </a:r>
          </a:p>
          <a:p>
            <a:r>
              <a:rPr lang="en-US" dirty="0">
                <a:solidFill>
                  <a:schemeClr val="bg1"/>
                </a:solidFill>
              </a:rPr>
              <a:t>🧑‍💻 Tech-delivery specific topics focused on </a:t>
            </a:r>
            <a:r>
              <a:rPr lang="en-US" b="1" dirty="0">
                <a:solidFill>
                  <a:schemeClr val="bg1"/>
                </a:solidFill>
              </a:rPr>
              <a:t>deployment frequency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b="1" dirty="0">
                <a:solidFill>
                  <a:schemeClr val="bg1"/>
                </a:solidFill>
              </a:rPr>
              <a:t>lead time for changes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b="1" dirty="0">
                <a:solidFill>
                  <a:schemeClr val="bg1"/>
                </a:solidFill>
              </a:rPr>
              <a:t>change failure rate</a:t>
            </a:r>
            <a:r>
              <a:rPr lang="en-US" dirty="0">
                <a:solidFill>
                  <a:schemeClr val="bg1"/>
                </a:solidFill>
              </a:rPr>
              <a:t> and </a:t>
            </a:r>
            <a:r>
              <a:rPr lang="en-US" b="1" dirty="0">
                <a:solidFill>
                  <a:schemeClr val="bg1"/>
                </a:solidFill>
              </a:rPr>
              <a:t>time to restore service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r>
              <a:rPr lang="en-US" dirty="0">
                <a:solidFill>
                  <a:schemeClr val="bg1"/>
                </a:solidFill>
              </a:rPr>
              <a:t>📊 Regular checkpoints closer aligned to real time metrics.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017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9623B-F70D-4D8B-C90F-93BFBC3AD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teams identify common factors to improve themselves?</a:t>
            </a:r>
          </a:p>
        </p:txBody>
      </p:sp>
    </p:spTree>
    <p:extLst>
      <p:ext uri="{BB962C8B-B14F-4D97-AF65-F5344CB8AC3E}">
        <p14:creationId xmlns:p14="http://schemas.microsoft.com/office/powerpoint/2010/main" val="1930692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CA8C8-070F-FE90-A38D-8FC6F7FC0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encourage teams to be self-aware?</a:t>
            </a:r>
          </a:p>
        </p:txBody>
      </p:sp>
    </p:spTree>
    <p:extLst>
      <p:ext uri="{BB962C8B-B14F-4D97-AF65-F5344CB8AC3E}">
        <p14:creationId xmlns:p14="http://schemas.microsoft.com/office/powerpoint/2010/main" val="1080718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3D746-D534-360E-07CD-25C856160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get a regular pulse of team health?</a:t>
            </a:r>
          </a:p>
        </p:txBody>
      </p:sp>
    </p:spTree>
    <p:extLst>
      <p:ext uri="{BB962C8B-B14F-4D97-AF65-F5344CB8AC3E}">
        <p14:creationId xmlns:p14="http://schemas.microsoft.com/office/powerpoint/2010/main" val="2100789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7DA86-9E56-B059-5EE9-EDF4BC3FF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/>
              <a:t>Time for PETALS! </a:t>
            </a:r>
          </a:p>
        </p:txBody>
      </p:sp>
    </p:spTree>
    <p:extLst>
      <p:ext uri="{BB962C8B-B14F-4D97-AF65-F5344CB8AC3E}">
        <p14:creationId xmlns:p14="http://schemas.microsoft.com/office/powerpoint/2010/main" val="2859524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DBF561-9A21-F8DD-CF19-1ED21612A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Acronym for common factors of healthy teams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787023-8F66-D637-BB7A-130D7F75C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4711"/>
            <a:ext cx="10515600" cy="4122252"/>
          </a:xfrm>
        </p:spPr>
        <p:txBody>
          <a:bodyPr/>
          <a:lstStyle/>
          <a:p>
            <a:r>
              <a:rPr lang="en-US" dirty="0"/>
              <a:t>Productivity</a:t>
            </a:r>
          </a:p>
          <a:p>
            <a:r>
              <a:rPr lang="en-US" dirty="0"/>
              <a:t>Enjoyment</a:t>
            </a:r>
          </a:p>
          <a:p>
            <a:r>
              <a:rPr lang="en-US" dirty="0"/>
              <a:t>Teamwork</a:t>
            </a:r>
          </a:p>
          <a:p>
            <a:r>
              <a:rPr lang="en-US" dirty="0"/>
              <a:t>Learning</a:t>
            </a:r>
          </a:p>
          <a:p>
            <a:r>
              <a:rPr lang="en-US" dirty="0"/>
              <a:t>Serenity</a:t>
            </a:r>
          </a:p>
          <a:p>
            <a:r>
              <a:rPr lang="en-US" dirty="0"/>
              <a:t>(Average)</a:t>
            </a:r>
          </a:p>
        </p:txBody>
      </p:sp>
      <p:pic>
        <p:nvPicPr>
          <p:cNvPr id="8" name="Picture 7" descr="A diagram of different colored circles&#10;&#10;Description automatically generated">
            <a:extLst>
              <a:ext uri="{FF2B5EF4-FFF2-40B4-BE49-F238E27FC236}">
                <a16:creationId xmlns:a16="http://schemas.microsoft.com/office/drawing/2014/main" id="{ACCC6FF9-569E-632A-60E6-140599C18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087" y="1081143"/>
            <a:ext cx="4695713" cy="469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07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331EDD-FC0A-FBEC-8F7D-FC66CDD66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Visualise</a:t>
            </a:r>
            <a:r>
              <a:rPr lang="en-US" dirty="0"/>
              <a:t> the 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6F573D-A0AD-AA6B-B52B-C84EA10E0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Calculate specific and overall averages from all team contributions.</a:t>
            </a:r>
          </a:p>
          <a:p>
            <a:endParaRPr lang="en-US" dirty="0"/>
          </a:p>
          <a:p>
            <a:r>
              <a:rPr lang="en-US" dirty="0" err="1"/>
              <a:t>Colour</a:t>
            </a:r>
            <a:r>
              <a:rPr lang="en-US" dirty="0"/>
              <a:t> code live results with traditional red-amber-green spectrum in flower arrangement.</a:t>
            </a:r>
          </a:p>
          <a:p>
            <a:endParaRPr lang="en-US" dirty="0"/>
          </a:p>
          <a:p>
            <a:r>
              <a:rPr lang="en-US" dirty="0"/>
              <a:t>Plot all results over time on a line chart to see trends.</a:t>
            </a:r>
          </a:p>
        </p:txBody>
      </p:sp>
    </p:spTree>
    <p:extLst>
      <p:ext uri="{BB962C8B-B14F-4D97-AF65-F5344CB8AC3E}">
        <p14:creationId xmlns:p14="http://schemas.microsoft.com/office/powerpoint/2010/main" val="1880777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7" descr="A comparison of a diagram&#10;&#10;Description automatically generated with medium confidence">
            <a:extLst>
              <a:ext uri="{FF2B5EF4-FFF2-40B4-BE49-F238E27FC236}">
                <a16:creationId xmlns:a16="http://schemas.microsoft.com/office/drawing/2014/main" id="{0BF2BEDE-4ED6-7A06-6C56-E2AE158D9A6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152" r="2019" b="1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724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E4667-4E4C-B3EE-37B7-762956CD4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needs discussing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DCC8A-C9DA-18C5-F684-6047F9455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Scores are subjective and arbitrary. You </a:t>
            </a:r>
            <a:r>
              <a:rPr lang="en-US" i="1" dirty="0"/>
              <a:t>can’t </a:t>
            </a:r>
            <a:r>
              <a:rPr lang="en-US" dirty="0"/>
              <a:t>compare teams.</a:t>
            </a:r>
          </a:p>
          <a:p>
            <a:endParaRPr lang="en-US" dirty="0"/>
          </a:p>
          <a:p>
            <a:r>
              <a:rPr lang="en-US" dirty="0"/>
              <a:t>Look at overall averages, trends over time and outliers.</a:t>
            </a:r>
          </a:p>
          <a:p>
            <a:endParaRPr lang="en-US" dirty="0"/>
          </a:p>
          <a:p>
            <a:r>
              <a:rPr lang="en-US" dirty="0"/>
              <a:t>Teams encouraged to talk through individual scores with personal reasons.</a:t>
            </a:r>
          </a:p>
          <a:p>
            <a:endParaRPr lang="en-US" dirty="0"/>
          </a:p>
          <a:p>
            <a:r>
              <a:rPr lang="en-US" dirty="0"/>
              <a:t>Note down actions, improvement areas and breakout discussions for follow-up.</a:t>
            </a:r>
          </a:p>
        </p:txBody>
      </p:sp>
    </p:spTree>
    <p:extLst>
      <p:ext uri="{BB962C8B-B14F-4D97-AF65-F5344CB8AC3E}">
        <p14:creationId xmlns:p14="http://schemas.microsoft.com/office/powerpoint/2010/main" val="2634825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E51EB-F8A9-78E9-6DF6-BCCC82CE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Who's using PETALS?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412948-7CC4-0C2A-9C25-17D80C37E8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51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430CD-C940-21F8-4AE1-CD5E622C3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WHOAMI_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395B4-BE04-C5D2-5732-C32E9025598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Engineering Manager, former Delivery Lead &amp; Agile Delivery Manager @ Rightmove, ASOS and Alibaba</a:t>
            </a:r>
          </a:p>
          <a:p>
            <a:r>
              <a:rPr lang="en-US" sz="2000" dirty="0"/>
              <a:t>Leading teams of software engineers since 2017 using engineering background to relate</a:t>
            </a:r>
          </a:p>
          <a:p>
            <a:r>
              <a:rPr lang="en-US" sz="2000" dirty="0"/>
              <a:t>Passionate about collaboration, communication and culture across all disciplines</a:t>
            </a:r>
          </a:p>
        </p:txBody>
      </p:sp>
      <p:pic>
        <p:nvPicPr>
          <p:cNvPr id="6" name="Content Placeholder 5" descr="A person smiling at a computer&#10;&#10;Description automatically generated">
            <a:extLst>
              <a:ext uri="{FF2B5EF4-FFF2-40B4-BE49-F238E27FC236}">
                <a16:creationId xmlns:a16="http://schemas.microsoft.com/office/drawing/2014/main" id="{C7C20C84-FA26-7674-4068-7F618D63AE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97396" y="1253331"/>
            <a:ext cx="4351338" cy="4351338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87633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466"/>
    </mc:Choice>
    <mc:Fallback>
      <p:transition spd="slow" advTm="56466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9AC4EC-0795-2AC0-5470-079BCE62A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The Reluctant Team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D6080D-65F4-9640-7E81-39D5172A3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One team were unsure why they should use PETALS.</a:t>
            </a:r>
          </a:p>
          <a:p>
            <a:pPr marL="0" indent="0">
              <a:buNone/>
            </a:pPr>
            <a:r>
              <a:rPr lang="en-US" dirty="0"/>
              <a:t>An engineer saw the opportunity to present the benefits and approach.</a:t>
            </a:r>
          </a:p>
          <a:p>
            <a:pPr marL="0" indent="0">
              <a:buNone/>
            </a:pPr>
            <a:r>
              <a:rPr lang="en-US" dirty="0"/>
              <a:t>Team now take fortnightly health checks every retrospective then discuss actions every four based on qualitative trending data.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6E5127-A21F-C1A3-9D41-0DF40D109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 descr="A diagram of a flower with arrows and stars&#10;&#10;Description automatically generated">
            <a:extLst>
              <a:ext uri="{FF2B5EF4-FFF2-40B4-BE49-F238E27FC236}">
                <a16:creationId xmlns:a16="http://schemas.microsoft.com/office/drawing/2014/main" id="{661D492B-9B60-A485-3733-E29964BAF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14" y="2057584"/>
            <a:ext cx="4001784" cy="381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18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AD3D0-33D4-6F91-6D54-93B32EFAA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The Experimental Team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CA8C92F-848D-4E85-338F-234ADF28FCC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231" b="4231"/>
          <a:stretch>
            <a:fillRect/>
          </a:stretch>
        </p:blipFill>
        <p:spPr/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BDA3A-889B-FB00-09DB-BB6D210E4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Another team regularly try new things to see what fits.</a:t>
            </a:r>
          </a:p>
          <a:p>
            <a:r>
              <a:rPr lang="en-US" sz="1800" dirty="0"/>
              <a:t>Introduced PETALS on a retrospective to understand the pros and cons.</a:t>
            </a:r>
          </a:p>
          <a:p>
            <a:r>
              <a:rPr lang="en-US" sz="1800" dirty="0"/>
              <a:t>After several iterations, </a:t>
            </a:r>
            <a:r>
              <a:rPr lang="en-US" sz="1800" dirty="0" err="1"/>
              <a:t>organised</a:t>
            </a:r>
            <a:r>
              <a:rPr lang="en-US" sz="1800" dirty="0"/>
              <a:t> dedicated SEPERATE session every other Thursday to take health check, discuss observations and take actions to the NEXT retrospective.</a:t>
            </a:r>
          </a:p>
        </p:txBody>
      </p:sp>
    </p:spTree>
    <p:extLst>
      <p:ext uri="{BB962C8B-B14F-4D97-AF65-F5344CB8AC3E}">
        <p14:creationId xmlns:p14="http://schemas.microsoft.com/office/powerpoint/2010/main" val="2586263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EDF8F-40CA-ED9E-8AE0-36AECA295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Traditional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5F7E2-0B92-F5BF-863F-C66216A3E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Another team's engineer wanted to try introducing but concerned it wouldn't land due to complacency.</a:t>
            </a:r>
          </a:p>
          <a:p>
            <a:pPr marL="0" indent="0">
              <a:buNone/>
            </a:pPr>
            <a:r>
              <a:rPr lang="en-US" dirty="0"/>
              <a:t>Planned to try taking the framework offline to a pub environment for different scenery and relaxed environment.</a:t>
            </a:r>
          </a:p>
          <a:p>
            <a:pPr marL="0" indent="0">
              <a:buNone/>
            </a:pPr>
            <a:r>
              <a:rPr lang="en-US" dirty="0"/>
              <a:t>Data captured after standup, compiled on print-outs &amp; taken to local pub for afternoon retro.</a:t>
            </a:r>
          </a:p>
          <a:p>
            <a:pPr marL="0" indent="0">
              <a:buNone/>
            </a:pPr>
            <a:r>
              <a:rPr lang="en-US" dirty="0"/>
              <a:t>Team agreed on plenty improvement areas and to continue regular checkpoints.</a:t>
            </a:r>
          </a:p>
        </p:txBody>
      </p:sp>
      <p:pic>
        <p:nvPicPr>
          <p:cNvPr id="6" name="Picture 5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49689D0B-7A36-58C4-7148-DC83D6804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2" y="2498834"/>
            <a:ext cx="4114802" cy="27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273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0EF82-7F51-FA64-79E3-D142451C7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BONUS: The One To 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B0EA9-C017-C15A-CCB6-70997EFE6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Whilst PETALS helps team structure discussions, some engineers find it useful to structure regular catch-ups with managers.</a:t>
            </a:r>
          </a:p>
          <a:p>
            <a:endParaRPr lang="en-US" dirty="0"/>
          </a:p>
          <a:p>
            <a:r>
              <a:rPr lang="en-US" dirty="0"/>
              <a:t>Avoids the "nothing to discuss" moments or helps work through low morale situations.</a:t>
            </a:r>
          </a:p>
          <a:p>
            <a:endParaRPr lang="en-US" dirty="0"/>
          </a:p>
          <a:p>
            <a:r>
              <a:rPr lang="en-US" dirty="0"/>
              <a:t>Either use </a:t>
            </a:r>
            <a:r>
              <a:rPr lang="en-US" i="1" dirty="0"/>
              <a:t>recent</a:t>
            </a:r>
            <a:r>
              <a:rPr lang="en-US" dirty="0"/>
              <a:t> team scores or go through them live for more accurate reflections.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271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3B08040-3E9D-3B5B-69D1-7C0B4FA73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is growing…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9C141D-1E39-6A10-B5CC-E03CA583F21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53 software teams now using regularly across ASOS Tech</a:t>
            </a:r>
          </a:p>
          <a:p>
            <a:r>
              <a:rPr lang="en-US" dirty="0"/>
              <a:t>30 members on the LinkedIn group</a:t>
            </a:r>
          </a:p>
          <a:p>
            <a:r>
              <a:rPr lang="en-US" dirty="0"/>
              <a:t>70 newsletter subscribers including many recognizable brands</a:t>
            </a:r>
          </a:p>
        </p:txBody>
      </p:sp>
      <p:pic>
        <p:nvPicPr>
          <p:cNvPr id="8" name="Picture 7" descr="A close-up of a logo&#10;&#10;Description automatically generated">
            <a:extLst>
              <a:ext uri="{FF2B5EF4-FFF2-40B4-BE49-F238E27FC236}">
                <a16:creationId xmlns:a16="http://schemas.microsoft.com/office/drawing/2014/main" id="{45BC2908-03BB-C6EB-BF23-5D891810CD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76" b="16305"/>
          <a:stretch/>
        </p:blipFill>
        <p:spPr>
          <a:xfrm>
            <a:off x="9046780" y="3349829"/>
            <a:ext cx="2590798" cy="1180007"/>
          </a:xfrm>
          <a:prstGeom prst="rect">
            <a:avLst/>
          </a:prstGeom>
        </p:spPr>
      </p:pic>
      <p:pic>
        <p:nvPicPr>
          <p:cNvPr id="10" name="Picture 9" descr="A red rectangular sign with white text&#10;&#10;Description automatically generated">
            <a:extLst>
              <a:ext uri="{FF2B5EF4-FFF2-40B4-BE49-F238E27FC236}">
                <a16:creationId xmlns:a16="http://schemas.microsoft.com/office/drawing/2014/main" id="{83A97436-2D21-9EC7-F5E1-BA12553073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88" b="9041"/>
          <a:stretch/>
        </p:blipFill>
        <p:spPr>
          <a:xfrm>
            <a:off x="6237891" y="3349829"/>
            <a:ext cx="2590798" cy="1180007"/>
          </a:xfrm>
          <a:prstGeom prst="rect">
            <a:avLst/>
          </a:prstGeom>
        </p:spPr>
      </p:pic>
      <p:pic>
        <p:nvPicPr>
          <p:cNvPr id="12" name="Picture 11" descr="A colorful letter g&#10;&#10;Description automatically generated">
            <a:extLst>
              <a:ext uri="{FF2B5EF4-FFF2-40B4-BE49-F238E27FC236}">
                <a16:creationId xmlns:a16="http://schemas.microsoft.com/office/drawing/2014/main" id="{95E1064F-C9D8-3424-03F2-F429065EDD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6780" y="1825625"/>
            <a:ext cx="2590798" cy="1295399"/>
          </a:xfrm>
          <a:prstGeom prst="rect">
            <a:avLst/>
          </a:prstGeom>
        </p:spPr>
      </p:pic>
      <p:pic>
        <p:nvPicPr>
          <p:cNvPr id="14" name="Picture 13" descr="A black and white logo&#10;&#10;Description automatically generated">
            <a:extLst>
              <a:ext uri="{FF2B5EF4-FFF2-40B4-BE49-F238E27FC236}">
                <a16:creationId xmlns:a16="http://schemas.microsoft.com/office/drawing/2014/main" id="{55A15F74-98ED-865A-D15A-D8AF43E60B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429" t="33207" r="25429" b="33207"/>
          <a:stretch/>
        </p:blipFill>
        <p:spPr>
          <a:xfrm>
            <a:off x="6237891" y="4758641"/>
            <a:ext cx="2590798" cy="1180007"/>
          </a:xfrm>
          <a:prstGeom prst="rect">
            <a:avLst/>
          </a:prstGeom>
        </p:spPr>
      </p:pic>
      <p:pic>
        <p:nvPicPr>
          <p:cNvPr id="16" name="Picture 15" descr="A red square with white text&#10;&#10;Description automatically generated">
            <a:extLst>
              <a:ext uri="{FF2B5EF4-FFF2-40B4-BE49-F238E27FC236}">
                <a16:creationId xmlns:a16="http://schemas.microsoft.com/office/drawing/2014/main" id="{DED77C4B-F999-4875-640C-191893DEB17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477" t="25017" r="477" b="25017"/>
          <a:stretch/>
        </p:blipFill>
        <p:spPr>
          <a:xfrm>
            <a:off x="6223709" y="1825625"/>
            <a:ext cx="2592624" cy="1295400"/>
          </a:xfrm>
          <a:prstGeom prst="rect">
            <a:avLst/>
          </a:prstGeom>
        </p:spPr>
      </p:pic>
      <p:pic>
        <p:nvPicPr>
          <p:cNvPr id="18" name="Picture 17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14BCBEC9-8EA2-3EFD-5AB4-22A9D6A19FF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6772" b="26772"/>
          <a:stretch/>
        </p:blipFill>
        <p:spPr>
          <a:xfrm>
            <a:off x="9046780" y="4758640"/>
            <a:ext cx="2540000" cy="118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527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97A02-858C-C054-B145-D28D211F0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An app is coming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A9AFD1-1F3A-00BF-6B15-3E3FCE2B8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/>
              <a:t>Custom built in Django as a side hustle.</a:t>
            </a:r>
          </a:p>
          <a:p>
            <a:r>
              <a:rPr lang="en-GB" dirty="0"/>
              <a:t>Based on internal versions, learning from what works and helps teams.</a:t>
            </a:r>
          </a:p>
          <a:p>
            <a:r>
              <a:rPr lang="en-GB" dirty="0"/>
              <a:t>Built for one or more teams in mind.</a:t>
            </a:r>
          </a:p>
          <a:p>
            <a:r>
              <a:rPr lang="en-GB" dirty="0"/>
              <a:t>Get early access at </a:t>
            </a:r>
            <a:r>
              <a:rPr lang="en-GB" dirty="0">
                <a:hlinkClick r:id="rId4"/>
              </a:rPr>
              <a:t>https://petals.team/newsletter</a:t>
            </a:r>
            <a:r>
              <a:rPr lang="en-GB" dirty="0"/>
              <a:t> </a:t>
            </a:r>
          </a:p>
        </p:txBody>
      </p:sp>
      <p:pic>
        <p:nvPicPr>
          <p:cNvPr id="7" name="Screen Recording 2023-11-21 at 12.06.54">
            <a:hlinkClick r:id="" action="ppaction://media"/>
            <a:extLst>
              <a:ext uri="{FF2B5EF4-FFF2-40B4-BE49-F238E27FC236}">
                <a16:creationId xmlns:a16="http://schemas.microsoft.com/office/drawing/2014/main" id="{5DD460A6-A03C-68DC-BFFD-A20C8DFA9A0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52809" y="449737"/>
            <a:ext cx="4882344" cy="541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16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CE1C61-250B-7B80-368E-0E25D5664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Try it out!</a:t>
            </a: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C3DF1-5D95-DD95-D560-3E6E451F9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 fontScale="92500"/>
          </a:bodyPr>
          <a:lstStyle/>
          <a:p>
            <a:r>
              <a:rPr lang="en-US" sz="2200" dirty="0"/>
              <a:t>📨 Register for early app access </a:t>
            </a:r>
            <a:r>
              <a:rPr lang="en-US" sz="2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https://petals.team/newsletter</a:t>
            </a:r>
            <a:r>
              <a:rPr lang="en-US" sz="2200" dirty="0"/>
              <a:t> </a:t>
            </a:r>
            <a:br>
              <a:rPr lang="en-US" sz="2200" dirty="0"/>
            </a:br>
            <a:endParaRPr lang="en-US" sz="2200" dirty="0"/>
          </a:p>
          <a:p>
            <a:r>
              <a:rPr lang="en-US" sz="2200" dirty="0"/>
              <a:t>🧰 Use the Toolkits </a:t>
            </a:r>
            <a:r>
              <a:rPr lang="en-US" sz="2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https://petals.team/toolkits</a:t>
            </a:r>
            <a:r>
              <a:rPr lang="en-US" sz="2200" dirty="0"/>
              <a:t> 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(Google Workspace ready, Microsoft </a:t>
            </a:r>
            <a:r>
              <a:rPr lang="en-US" sz="2200" dirty="0" err="1"/>
              <a:t>Forms+Excel</a:t>
            </a:r>
            <a:r>
              <a:rPr lang="en-US" sz="2200" dirty="0"/>
              <a:t> and Miro needs more trial users)</a:t>
            </a:r>
            <a:br>
              <a:rPr lang="en-US" sz="2200" dirty="0"/>
            </a:br>
            <a:endParaRPr lang="en-US" sz="2200" dirty="0"/>
          </a:p>
          <a:p>
            <a:r>
              <a:rPr lang="en-US" sz="2200" dirty="0"/>
              <a:t>#️⃣ Join the conversation in Slack </a:t>
            </a:r>
            <a:r>
              <a:rPr lang="en-US" sz="2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https://petals.team/slack</a:t>
            </a:r>
            <a:r>
              <a:rPr lang="en-US" sz="2200" dirty="0"/>
              <a:t> 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98414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471D8B-57E6-4E16-ACDE-C0887D7CD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</a:rPr>
              <a:t>Questions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B17325-B380-422F-FB98-655079983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031" y="4076802"/>
            <a:ext cx="5561938" cy="153458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Monaco" pitchFamily="2" charset="77"/>
              </a:rPr>
              <a:t>Ask now or reach out @</a:t>
            </a:r>
            <a:r>
              <a:rPr lang="en-US" u="sng" kern="1200" dirty="0" err="1">
                <a:solidFill>
                  <a:schemeClr val="tx1"/>
                </a:solidFill>
                <a:latin typeface="Monaco" pitchFamily="2" charset="77"/>
              </a:rPr>
              <a:t>sijobling</a:t>
            </a:r>
            <a:r>
              <a:rPr lang="en-US" kern="1200" dirty="0">
                <a:solidFill>
                  <a:schemeClr val="tx1"/>
                </a:solidFill>
                <a:latin typeface="Monaco" pitchFamily="2" charset="77"/>
              </a:rPr>
              <a:t> on the socials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53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77D51-6191-BBB8-8732-34A41F26B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Team Health Checks? 💖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AB61F-00F7-71C5-E995-EDE29C9AF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“Team Health Checks can help provide insight into a wide range of topics that can have a significant impact on employee happiness and satisfaction.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“It’s an opportunity to get visibility into what’s going on in a team’s context or across a group of teams, at a particular moment in time.</a:t>
            </a:r>
          </a:p>
        </p:txBody>
      </p:sp>
    </p:spTree>
    <p:extLst>
      <p:ext uri="{BB962C8B-B14F-4D97-AF65-F5344CB8AC3E}">
        <p14:creationId xmlns:p14="http://schemas.microsoft.com/office/powerpoint/2010/main" val="2322531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133"/>
    </mc:Choice>
    <mc:Fallback>
      <p:transition spd="slow" advTm="2913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756AD-0E4F-F85A-C4C2-18B23C47B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did you last take a health check?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737B2-15C4-6E2F-9A05-FDD139AD40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Be honest.</a:t>
            </a:r>
          </a:p>
        </p:txBody>
      </p:sp>
    </p:spTree>
    <p:extLst>
      <p:ext uri="{BB962C8B-B14F-4D97-AF65-F5344CB8AC3E}">
        <p14:creationId xmlns:p14="http://schemas.microsoft.com/office/powerpoint/2010/main" val="3278854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866"/>
    </mc:Choice>
    <mc:Fallback>
      <p:transition spd="slow" advTm="1486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0A331-8BF6-04AD-25EE-411BA07FA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💗</a:t>
            </a:r>
            <a:br>
              <a:rPr lang="en-US" dirty="0"/>
            </a:br>
            <a:r>
              <a:rPr lang="en-US" dirty="0"/>
              <a:t>Encourages continuous improvement culture</a:t>
            </a:r>
          </a:p>
        </p:txBody>
      </p:sp>
    </p:spTree>
    <p:extLst>
      <p:ext uri="{BB962C8B-B14F-4D97-AF65-F5344CB8AC3E}">
        <p14:creationId xmlns:p14="http://schemas.microsoft.com/office/powerpoint/2010/main" val="3532141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133"/>
    </mc:Choice>
    <mc:Fallback>
      <p:transition spd="slow" advTm="1613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F0593-5BBE-1EAE-17CC-FCE8B2712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👥</a:t>
            </a:r>
            <a:br>
              <a:rPr lang="en-US" dirty="0"/>
            </a:br>
            <a:r>
              <a:rPr lang="en-US" dirty="0"/>
              <a:t>Understand how teams are FEELING on common factors</a:t>
            </a:r>
          </a:p>
        </p:txBody>
      </p:sp>
    </p:spTree>
    <p:extLst>
      <p:ext uri="{BB962C8B-B14F-4D97-AF65-F5344CB8AC3E}">
        <p14:creationId xmlns:p14="http://schemas.microsoft.com/office/powerpoint/2010/main" val="1626180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766"/>
    </mc:Choice>
    <mc:Fallback>
      <p:transition spd="slow" advTm="2076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19C70-2C24-E527-AF8E-90E3F4F1F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🏢</a:t>
            </a:r>
            <a:br>
              <a:rPr lang="en-US" dirty="0"/>
            </a:br>
            <a:r>
              <a:rPr lang="en-US" dirty="0"/>
              <a:t>Leaders get an early indication of celebrations, concerns or problem areas</a:t>
            </a:r>
          </a:p>
        </p:txBody>
      </p:sp>
    </p:spTree>
    <p:extLst>
      <p:ext uri="{BB962C8B-B14F-4D97-AF65-F5344CB8AC3E}">
        <p14:creationId xmlns:p14="http://schemas.microsoft.com/office/powerpoint/2010/main" val="2266653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966"/>
    </mc:Choice>
    <mc:Fallback>
      <p:transition spd="slow" advTm="996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F7DB5-CCAD-EFB9-3C02-CF4BCF0CC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already exists?</a:t>
            </a:r>
          </a:p>
        </p:txBody>
      </p:sp>
    </p:spTree>
    <p:extLst>
      <p:ext uri="{BB962C8B-B14F-4D97-AF65-F5344CB8AC3E}">
        <p14:creationId xmlns:p14="http://schemas.microsoft.com/office/powerpoint/2010/main" val="918911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33"/>
    </mc:Choice>
    <mc:Fallback>
      <p:transition spd="slow" advTm="133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5F4B5-22D6-4D2C-1D48-84C0A9894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Spotify Squad Health Check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BB24E-63B4-3682-6168-360CE609C81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Spotify Engineering Blog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https://engineering.atspotify.com/2014/09/squad-health-check-model/</a:t>
            </a:r>
            <a:r>
              <a:rPr lang="en-US" dirty="0">
                <a:solidFill>
                  <a:schemeClr val="bg1"/>
                </a:solidFill>
              </a:rPr>
              <a:t> (September 2014)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🚦 Simple traffic light system across comprehensive list of 11 factors.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🕐 Requires at least 1 hour to go through all topics.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🗓️ Generally referenced every 3-6 months across multiple teams.</a:t>
            </a:r>
          </a:p>
        </p:txBody>
      </p:sp>
      <p:pic>
        <p:nvPicPr>
          <p:cNvPr id="6" name="Content Placeholder 5" descr="A screenshot of a game&#10;&#10;Description automatically generated">
            <a:extLst>
              <a:ext uri="{FF2B5EF4-FFF2-40B4-BE49-F238E27FC236}">
                <a16:creationId xmlns:a16="http://schemas.microsoft.com/office/drawing/2014/main" id="{8C5B9CD8-FDE8-1B93-A7E5-18649FE593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14373"/>
          <a:stretch/>
        </p:blipFill>
        <p:spPr>
          <a:xfrm>
            <a:off x="6360310" y="1690688"/>
            <a:ext cx="4993490" cy="4351338"/>
          </a:xfrm>
        </p:spPr>
      </p:pic>
    </p:spTree>
    <p:extLst>
      <p:ext uri="{BB962C8B-B14F-4D97-AF65-F5344CB8AC3E}">
        <p14:creationId xmlns:p14="http://schemas.microsoft.com/office/powerpoint/2010/main" val="3904114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300"/>
    </mc:Choice>
    <mc:Fallback>
      <p:transition spd="slow" advTm="223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IMETER_SERIES_ID_KEY" val="al94xfd2iedst8ojzyt66xy39sik5o4i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17405</TotalTime>
  <Words>798</Words>
  <Application>Microsoft Macintosh PowerPoint</Application>
  <PresentationFormat>Widescreen</PresentationFormat>
  <Paragraphs>91</Paragraphs>
  <Slides>27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Andale Mono</vt:lpstr>
      <vt:lpstr>Arial</vt:lpstr>
      <vt:lpstr>Calibri</vt:lpstr>
      <vt:lpstr>Gaegu</vt:lpstr>
      <vt:lpstr>Monaco</vt:lpstr>
      <vt:lpstr>Office Theme</vt:lpstr>
      <vt:lpstr>🌱 How you can grow team culture with PETALS</vt:lpstr>
      <vt:lpstr>WHOAMI_</vt:lpstr>
      <vt:lpstr>What are Team Health Checks? 💖</vt:lpstr>
      <vt:lpstr>When did you last take a health check?</vt:lpstr>
      <vt:lpstr>💗 Encourages continuous improvement culture</vt:lpstr>
      <vt:lpstr>👥 Understand how teams are FEELING on common factors</vt:lpstr>
      <vt:lpstr>🏢 Leaders get an early indication of celebrations, concerns or problem areas</vt:lpstr>
      <vt:lpstr>What already exists?</vt:lpstr>
      <vt:lpstr>Spotify Squad Health Check</vt:lpstr>
      <vt:lpstr>DORA</vt:lpstr>
      <vt:lpstr>How can teams identify common factors to improve themselves?</vt:lpstr>
      <vt:lpstr>How can we encourage teams to be self-aware?</vt:lpstr>
      <vt:lpstr>How can we get a regular pulse of team health?</vt:lpstr>
      <vt:lpstr>Time for PETALS! </vt:lpstr>
      <vt:lpstr>Acronym for common factors of healthy teams</vt:lpstr>
      <vt:lpstr>Visualise the data</vt:lpstr>
      <vt:lpstr>PowerPoint Presentation</vt:lpstr>
      <vt:lpstr>Data needs discussing</vt:lpstr>
      <vt:lpstr>Who's using PETALS?</vt:lpstr>
      <vt:lpstr>The Reluctant Team</vt:lpstr>
      <vt:lpstr>The Experimental Team</vt:lpstr>
      <vt:lpstr>The Traditional Team</vt:lpstr>
      <vt:lpstr>BONUS: The One To One</vt:lpstr>
      <vt:lpstr>It is growing…</vt:lpstr>
      <vt:lpstr>An app is coming</vt:lpstr>
      <vt:lpstr>Try it out!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you can grow team culture with PETALS</dc:title>
  <dc:creator>Si Jobling</dc:creator>
  <cp:lastModifiedBy>Si Jobling</cp:lastModifiedBy>
  <cp:revision>19</cp:revision>
  <dcterms:created xsi:type="dcterms:W3CDTF">2023-11-21T16:16:43Z</dcterms:created>
  <dcterms:modified xsi:type="dcterms:W3CDTF">2024-02-08T20:52:52Z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aae2701-d386-483e-bca7-b4332176f258_Enabled">
    <vt:lpwstr>true</vt:lpwstr>
  </property>
  <property fmtid="{D5CDD505-2E9C-101B-9397-08002B2CF9AE}" pid="3" name="MSIP_Label_9aae2701-d386-483e-bca7-b4332176f258_SetDate">
    <vt:lpwstr>2023-11-21T17:39:01Z</vt:lpwstr>
  </property>
  <property fmtid="{D5CDD505-2E9C-101B-9397-08002B2CF9AE}" pid="4" name="MSIP_Label_9aae2701-d386-483e-bca7-b4332176f258_Method">
    <vt:lpwstr>Standard</vt:lpwstr>
  </property>
  <property fmtid="{D5CDD505-2E9C-101B-9397-08002B2CF9AE}" pid="5" name="MSIP_Label_9aae2701-d386-483e-bca7-b4332176f258_Name">
    <vt:lpwstr>General</vt:lpwstr>
  </property>
  <property fmtid="{D5CDD505-2E9C-101B-9397-08002B2CF9AE}" pid="6" name="MSIP_Label_9aae2701-d386-483e-bca7-b4332176f258_SiteId">
    <vt:lpwstr>4af8322c-80ee-4819-a9ce-863d5afbea1c</vt:lpwstr>
  </property>
  <property fmtid="{D5CDD505-2E9C-101B-9397-08002B2CF9AE}" pid="7" name="MSIP_Label_9aae2701-d386-483e-bca7-b4332176f258_ActionId">
    <vt:lpwstr>05756931-8a48-4108-91f1-e91dacd82c1a</vt:lpwstr>
  </property>
  <property fmtid="{D5CDD505-2E9C-101B-9397-08002B2CF9AE}" pid="8" name="MSIP_Label_9aae2701-d386-483e-bca7-b4332176f258_ContentBits">
    <vt:lpwstr>0</vt:lpwstr>
  </property>
</Properties>
</file>